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61" r:id="rId6"/>
    <p:sldId id="259" r:id="rId7"/>
    <p:sldId id="260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4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2F48A-60DC-0C41-9365-BCE6F49BFD25}" type="datetimeFigureOut">
              <a:rPr lang="nb-NO" smtClean="0"/>
              <a:t>21.11.14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893E5-B8C0-5B44-8671-2AD02422ECB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905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tabLst/>
              <a:defRPr sz="2000"/>
            </a:lvl6pPr>
            <a:lvl7pPr marL="2290763" indent="-461963">
              <a:tabLst/>
              <a:defRPr sz="2000"/>
            </a:lvl7pPr>
            <a:lvl8pPr marL="2290763" indent="-461963">
              <a:tabLst/>
              <a:defRPr sz="2000"/>
            </a:lvl8pPr>
            <a:lvl9pPr marL="2290763" indent="-461963">
              <a:tabLst/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 bildet til plassholderen eller klikk ikonet for å legge til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 bildet til plassholderen eller klikk ikonet for å legge til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8F24D-EB19-4AE0-B015-2BEA6D5224F2}" type="datetimeFigureOut">
              <a:rPr lang="en-US" smtClean="0"/>
              <a:t>21.11.14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o.wikipedia.org/wiki/Binyre" TargetMode="External"/><Relationship Id="rId3" Type="http://schemas.openxmlformats.org/officeDocument/2006/relationships/hyperlink" Target="http://no.wikipedia.org/wiki/Hjert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2545" y="759260"/>
            <a:ext cx="8889685" cy="1470025"/>
          </a:xfrm>
        </p:spPr>
        <p:txBody>
          <a:bodyPr/>
          <a:lstStyle/>
          <a:p>
            <a:r>
              <a:rPr lang="nb-NO" sz="4800" b="1" dirty="0" smtClean="0"/>
              <a:t>Hormonproduserende organer 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3200" dirty="0" smtClean="0"/>
              <a:t>- hvilke betydning har de i en akutt situasjon</a:t>
            </a:r>
            <a:endParaRPr lang="nb-NO" sz="32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5801" y="5487786"/>
            <a:ext cx="7770812" cy="1027314"/>
          </a:xfrm>
        </p:spPr>
        <p:txBody>
          <a:bodyPr/>
          <a:lstStyle/>
          <a:p>
            <a:r>
              <a:rPr lang="nb-NO" dirty="0" smtClean="0"/>
              <a:t>Anita </a:t>
            </a:r>
            <a:r>
              <a:rPr lang="nb-NO" dirty="0" err="1" smtClean="0"/>
              <a:t>Talåsen</a:t>
            </a:r>
            <a:r>
              <a:rPr lang="nb-NO" dirty="0" smtClean="0"/>
              <a:t> Granli</a:t>
            </a:r>
          </a:p>
          <a:p>
            <a:r>
              <a:rPr lang="nb-NO" dirty="0" smtClean="0"/>
              <a:t>Anestesisykepleier AOP SØM</a:t>
            </a:r>
          </a:p>
        </p:txBody>
      </p:sp>
    </p:spTree>
    <p:extLst>
      <p:ext uri="{BB962C8B-B14F-4D97-AF65-F5344CB8AC3E}">
        <p14:creationId xmlns:p14="http://schemas.microsoft.com/office/powerpoint/2010/main" val="2381539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over timen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36751"/>
            <a:ext cx="7770813" cy="4646082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nb-NO" dirty="0" smtClean="0"/>
              <a:t>Oversikt over de viktigste hormonproduserende organene i en akutt situasjon</a:t>
            </a:r>
          </a:p>
          <a:p>
            <a:pPr lvl="1">
              <a:buFont typeface="Arial"/>
              <a:buChar char="•"/>
            </a:pPr>
            <a:r>
              <a:rPr lang="nb-NO" dirty="0" smtClean="0"/>
              <a:t>Binyrene</a:t>
            </a:r>
            <a:endParaRPr lang="nb-NO" dirty="0"/>
          </a:p>
          <a:p>
            <a:pPr lvl="2">
              <a:buFont typeface="Arial"/>
              <a:buChar char="•"/>
            </a:pPr>
            <a:r>
              <a:rPr lang="nb-NO" dirty="0" smtClean="0"/>
              <a:t>Adrenalin/Noradrenalin</a:t>
            </a:r>
            <a:endParaRPr lang="nb-NO" dirty="0"/>
          </a:p>
          <a:p>
            <a:pPr lvl="2">
              <a:buFont typeface="Arial"/>
              <a:buChar char="•"/>
            </a:pPr>
            <a:r>
              <a:rPr lang="nb-NO" dirty="0">
                <a:solidFill>
                  <a:schemeClr val="tx1"/>
                </a:solidFill>
              </a:rPr>
              <a:t>Kortisol</a:t>
            </a:r>
          </a:p>
          <a:p>
            <a:pPr lvl="1">
              <a:buFont typeface="Arial"/>
              <a:buChar char="•"/>
            </a:pPr>
            <a:r>
              <a:rPr lang="nb-NO" dirty="0">
                <a:solidFill>
                  <a:schemeClr val="tx1"/>
                </a:solidFill>
              </a:rPr>
              <a:t>Bukspyttkjertelen</a:t>
            </a:r>
          </a:p>
          <a:p>
            <a:pPr lvl="2">
              <a:buFont typeface="Arial"/>
              <a:buChar char="•"/>
            </a:pPr>
            <a:r>
              <a:rPr lang="nb-NO" dirty="0">
                <a:solidFill>
                  <a:schemeClr val="tx1"/>
                </a:solidFill>
              </a:rPr>
              <a:t>Insulin</a:t>
            </a:r>
          </a:p>
          <a:p>
            <a:pPr lvl="2">
              <a:buFont typeface="Arial"/>
              <a:buChar char="•"/>
            </a:pPr>
            <a:r>
              <a:rPr lang="nb-NO" dirty="0" err="1" smtClean="0">
                <a:solidFill>
                  <a:schemeClr val="tx1"/>
                </a:solidFill>
              </a:rPr>
              <a:t>Glucagon</a:t>
            </a:r>
            <a:endParaRPr lang="nb-NO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Kjemp – eller – flykt - responsen</a:t>
            </a:r>
            <a:endParaRPr lang="nb-NO" dirty="0">
              <a:solidFill>
                <a:schemeClr val="tx1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8179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2976755" y="2432121"/>
            <a:ext cx="316966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Hormoner er nøkler som ”låser” opp og setter i gang ulike prosesser i kroppen.</a:t>
            </a:r>
          </a:p>
          <a:p>
            <a:endParaRPr lang="nb-NO" sz="1600" dirty="0" smtClean="0"/>
          </a:p>
          <a:p>
            <a:r>
              <a:rPr lang="nb-NO" sz="1600" dirty="0" smtClean="0"/>
              <a:t>Ett </a:t>
            </a:r>
            <a:r>
              <a:rPr lang="nb-NO" sz="1600" dirty="0"/>
              <a:t>enkelt hormon kan ha flere forskjellige virkninger fordi ulike målorganer stimuleres</a:t>
            </a:r>
            <a:r>
              <a:rPr lang="nb-NO" sz="1600" dirty="0" smtClean="0"/>
              <a:t>.</a:t>
            </a:r>
          </a:p>
          <a:p>
            <a:endParaRPr lang="nb-NO" sz="1600" dirty="0"/>
          </a:p>
          <a:p>
            <a:r>
              <a:rPr lang="nb-NO" sz="1600" dirty="0"/>
              <a:t>En enkelt målcelle kan påvirkes av mer enn ett hormon. Noen celler har mange forskjellige hormonreseptorer og kan derfor modulere </a:t>
            </a:r>
            <a:r>
              <a:rPr lang="nb-NO" sz="1600" dirty="0" smtClean="0"/>
              <a:t>hormonvirkningene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8565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12800" y="2209800"/>
            <a:ext cx="7770813" cy="753533"/>
          </a:xfrm>
        </p:spPr>
        <p:txBody>
          <a:bodyPr/>
          <a:lstStyle/>
          <a:p>
            <a:r>
              <a:rPr lang="nb-NO" dirty="0" smtClean="0"/>
              <a:t>Hva skjer med kroppen ved en truende situasjon?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631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02167" y="67236"/>
            <a:ext cx="8403165" cy="1371600"/>
          </a:xfrm>
        </p:spPr>
        <p:txBody>
          <a:bodyPr/>
          <a:lstStyle/>
          <a:p>
            <a:r>
              <a:rPr lang="nb-NO" sz="4400" dirty="0" smtClean="0"/>
              <a:t>Kjemp – eller – flykt - responsen</a:t>
            </a:r>
            <a:endParaRPr lang="nb-NO" sz="4400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983" r="-34983"/>
          <a:stretch>
            <a:fillRect/>
          </a:stretch>
        </p:blipFill>
        <p:spPr>
          <a:xfrm>
            <a:off x="685800" y="3069167"/>
            <a:ext cx="7554957" cy="3556000"/>
          </a:xfrm>
        </p:spPr>
      </p:pic>
      <p:sp>
        <p:nvSpPr>
          <p:cNvPr id="6" name="TekstSylinder 5"/>
          <p:cNvSpPr txBox="1"/>
          <p:nvPr/>
        </p:nvSpPr>
        <p:spPr>
          <a:xfrm>
            <a:off x="402167" y="1883833"/>
            <a:ext cx="8614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Den sympatiske delen av det autonome nervesystemet er et krisesystem som setter kroppen i stand til bedre å mestre en </a:t>
            </a:r>
            <a:r>
              <a:rPr lang="nb-NO" sz="1600" dirty="0" smtClean="0"/>
              <a:t>krisesituasjon. Det stimulerer til å skille ut adrenalin og noradrenalin. Disse hormonene påvirker organene på samme måte som økt aktivitet i de sympatiske nervene.</a:t>
            </a:r>
            <a:endParaRPr lang="nb-NO" sz="16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275167" y="3291417"/>
            <a:ext cx="1947333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Tunnelsyn</a:t>
            </a:r>
          </a:p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Økt hørsel</a:t>
            </a:r>
          </a:p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Munntørrhet</a:t>
            </a:r>
          </a:p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Muskelspenning</a:t>
            </a:r>
          </a:p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Økt hjerterytme</a:t>
            </a:r>
          </a:p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Økt respirasjon</a:t>
            </a:r>
          </a:p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Økt energifrigjøring (fettsyre og glukose) </a:t>
            </a:r>
          </a:p>
          <a:p>
            <a:endParaRPr lang="nb-NO" sz="1600" dirty="0" smtClean="0"/>
          </a:p>
          <a:p>
            <a:endParaRPr lang="nb-NO" sz="16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6805083" y="3291417"/>
            <a:ext cx="210608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6284C6"/>
                </a:solidFill>
              </a:rPr>
              <a:t>Forflytning av blodsirkulasjonen fra perifert til sentralt</a:t>
            </a:r>
          </a:p>
          <a:p>
            <a:pPr>
              <a:lnSpc>
                <a:spcPct val="150000"/>
              </a:lnSpc>
            </a:pPr>
            <a:r>
              <a:rPr lang="nb-NO" sz="1600" dirty="0">
                <a:solidFill>
                  <a:srgbClr val="6284C6"/>
                </a:solidFill>
              </a:rPr>
              <a:t>Økt svette</a:t>
            </a:r>
          </a:p>
          <a:p>
            <a:pPr>
              <a:lnSpc>
                <a:spcPct val="150000"/>
              </a:lnSpc>
            </a:pPr>
            <a:r>
              <a:rPr lang="nb-NO" sz="1600" dirty="0">
                <a:solidFill>
                  <a:srgbClr val="6284C6"/>
                </a:solidFill>
              </a:rPr>
              <a:t>Endorfinfrigjøring</a:t>
            </a:r>
          </a:p>
          <a:p>
            <a:pPr>
              <a:lnSpc>
                <a:spcPct val="150000"/>
              </a:lnSpc>
            </a:pPr>
            <a:r>
              <a:rPr lang="nb-NO" sz="1600" dirty="0" smtClean="0">
                <a:solidFill>
                  <a:srgbClr val="6284C6"/>
                </a:solidFill>
              </a:rPr>
              <a:t>Nedsatt tarmfunksjon</a:t>
            </a:r>
          </a:p>
          <a:p>
            <a:pPr>
              <a:lnSpc>
                <a:spcPct val="50000"/>
              </a:lnSpc>
            </a:pPr>
            <a:endParaRPr lang="nb-NO" sz="1600" dirty="0" smtClean="0">
              <a:solidFill>
                <a:srgbClr val="6284C6"/>
              </a:solidFill>
            </a:endParaRPr>
          </a:p>
          <a:p>
            <a:r>
              <a:rPr lang="nb-NO" sz="1600" dirty="0" smtClean="0">
                <a:solidFill>
                  <a:srgbClr val="6284C6"/>
                </a:solidFill>
              </a:rPr>
              <a:t>Økt trang til urin/avføring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406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Adrenalin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1772" y="1982569"/>
            <a:ext cx="3960606" cy="4610847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Adrenalinet </a:t>
            </a:r>
            <a:r>
              <a:rPr lang="nb-NO" dirty="0" smtClean="0"/>
              <a:t>produseres </a:t>
            </a:r>
            <a:r>
              <a:rPr lang="nb-NO" dirty="0"/>
              <a:t>i binyremargen </a:t>
            </a:r>
            <a:endParaRPr lang="nb-NO" dirty="0" smtClean="0"/>
          </a:p>
          <a:p>
            <a:r>
              <a:rPr lang="nb-NO" dirty="0"/>
              <a:t>T</a:t>
            </a:r>
            <a:r>
              <a:rPr lang="nb-NO" dirty="0" smtClean="0"/>
              <a:t>rekker </a:t>
            </a:r>
            <a:r>
              <a:rPr lang="nb-NO" dirty="0"/>
              <a:t>sammen perifere blodkar slik at blodet sentraliseres i kroppen og dermed øker blodtrykket. </a:t>
            </a:r>
            <a:endParaRPr lang="nb-NO" dirty="0" smtClean="0"/>
          </a:p>
          <a:p>
            <a:r>
              <a:rPr lang="nb-NO" dirty="0" smtClean="0"/>
              <a:t>Adrenalin </a:t>
            </a:r>
            <a:r>
              <a:rPr lang="nb-NO" dirty="0"/>
              <a:t>oppstår naturlig når sentralnervesystemet stimuleres slik som ved frykt, opphisselse eller sinne. </a:t>
            </a:r>
            <a:endParaRPr lang="nb-NO" dirty="0" smtClean="0"/>
          </a:p>
          <a:p>
            <a:r>
              <a:rPr lang="nb-NO" dirty="0" smtClean="0"/>
              <a:t>Det </a:t>
            </a:r>
            <a:r>
              <a:rPr lang="nb-NO" dirty="0"/>
              <a:t>øker også hjertets sammentrekningsevne slik at hjerteminuttvolum øker. </a:t>
            </a:r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099145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…adrenalin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8167" y="1873251"/>
            <a:ext cx="4730750" cy="4900082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Man kan også finne tilfeller av </a:t>
            </a:r>
            <a:r>
              <a:rPr lang="nb-NO" dirty="0" smtClean="0"/>
              <a:t>hukommelsestap </a:t>
            </a:r>
            <a:r>
              <a:rPr lang="nb-NO" dirty="0"/>
              <a:t>ved bruk av store mengder adrenalin ved doping eller f.eks. bilulykker der personer husker lite eller ingenting som en bivirkning til adrenalinet som i slike tilfeller blir produsert i kroppen.</a:t>
            </a:r>
          </a:p>
          <a:p>
            <a:r>
              <a:rPr lang="nb-NO" dirty="0" smtClean="0"/>
              <a:t>Adrenalinet </a:t>
            </a:r>
            <a:r>
              <a:rPr lang="nb-NO" dirty="0"/>
              <a:t>virker kraftig på hjertet, og det er her virkningen inntrer først, deretter virker det effektivt på sammentrekningen av blodårene i huden, slimhinnene og nyrene. Når dette skjer, pumper hjertet opp til 25 liter i minuttet i stedet for 5 liter.</a:t>
            </a:r>
          </a:p>
          <a:p>
            <a:r>
              <a:rPr lang="nb-NO" dirty="0" smtClean="0"/>
              <a:t>Gis </a:t>
            </a:r>
            <a:r>
              <a:rPr lang="nb-NO" dirty="0"/>
              <a:t>stor nok dose virker det også på andre perifere blodkar. Adrenalin har veldig kort virkningstid, og må derfor settes med korte mellomrom, 3-5 minutter (hjertestans (3 min) og alvorlig allergisk reaksjon)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0608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Kortisol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4718" y="1902883"/>
            <a:ext cx="4997450" cy="4743450"/>
          </a:xfrm>
        </p:spPr>
        <p:txBody>
          <a:bodyPr>
            <a:normAutofit fontScale="70000" lnSpcReduction="20000"/>
          </a:bodyPr>
          <a:lstStyle/>
          <a:p>
            <a:r>
              <a:rPr lang="nb-NO" b="1" dirty="0" smtClean="0"/>
              <a:t>Kortisol</a:t>
            </a:r>
            <a:r>
              <a:rPr lang="nb-NO" dirty="0" smtClean="0"/>
              <a:t> </a:t>
            </a:r>
            <a:r>
              <a:rPr lang="nb-NO" dirty="0"/>
              <a:t>er det viktigste naturlig forekommende </a:t>
            </a:r>
            <a:r>
              <a:rPr lang="nb-NO" dirty="0" err="1" smtClean="0"/>
              <a:t>glukokortikoidet</a:t>
            </a:r>
            <a:r>
              <a:rPr lang="nb-NO" dirty="0" smtClean="0"/>
              <a:t>. Det produseres i binyrebarken (</a:t>
            </a:r>
            <a:r>
              <a:rPr lang="nb-NO" dirty="0" err="1" smtClean="0"/>
              <a:t>cortex</a:t>
            </a:r>
            <a:r>
              <a:rPr lang="nb-NO" dirty="0" smtClean="0"/>
              <a:t> - derav navnet).</a:t>
            </a:r>
            <a:endParaRPr lang="nb-NO" dirty="0">
              <a:hlinkClick r:id="rId2"/>
            </a:endParaRPr>
          </a:p>
          <a:p>
            <a:r>
              <a:rPr lang="nb-NO" dirty="0"/>
              <a:t>Kortisol er også kjent som </a:t>
            </a:r>
            <a:r>
              <a:rPr lang="nb-NO" i="1" dirty="0"/>
              <a:t>stresshormonet</a:t>
            </a:r>
            <a:r>
              <a:rPr lang="nb-NO" dirty="0"/>
              <a:t>. Det har en rekke </a:t>
            </a:r>
            <a:r>
              <a:rPr lang="nb-NO" dirty="0" smtClean="0"/>
              <a:t>fysiologiske effekter i reguleringen av metabolismen, immunsystemet, hjerte og vekst. Hydrokortison er syntetisk fremstilt kortisol.</a:t>
            </a:r>
            <a:endParaRPr lang="nb-NO" dirty="0">
              <a:hlinkClick r:id="rId3"/>
            </a:endParaRPr>
          </a:p>
          <a:p>
            <a:r>
              <a:rPr lang="nb-NO" dirty="0"/>
              <a:t>Syntesen og reguleringen er nøye regulert av </a:t>
            </a:r>
            <a:r>
              <a:rPr lang="nb-NO" dirty="0" smtClean="0"/>
              <a:t>sentralnervesystemet. </a:t>
            </a:r>
          </a:p>
          <a:p>
            <a:r>
              <a:rPr lang="nb-NO" dirty="0" smtClean="0"/>
              <a:t>For høye kortisol nivåer gir </a:t>
            </a:r>
            <a:r>
              <a:rPr lang="nb-NO" dirty="0" err="1" smtClean="0"/>
              <a:t>Cushing</a:t>
            </a:r>
            <a:r>
              <a:rPr lang="nb-NO" dirty="0" smtClean="0"/>
              <a:t> syndrom</a:t>
            </a:r>
          </a:p>
          <a:p>
            <a:r>
              <a:rPr lang="nb-NO" dirty="0" smtClean="0"/>
              <a:t>Mangel (eksempel for brå seponering av behandling) er en potensiell livstruende tilstand, </a:t>
            </a:r>
            <a:r>
              <a:rPr lang="nb-NO" dirty="0" err="1" smtClean="0"/>
              <a:t>Addison</a:t>
            </a:r>
            <a:r>
              <a:rPr lang="nb-NO" dirty="0" smtClean="0"/>
              <a:t> sykdom</a:t>
            </a:r>
          </a:p>
        </p:txBody>
      </p:sp>
    </p:spTree>
    <p:extLst>
      <p:ext uri="{BB962C8B-B14F-4D97-AF65-F5344CB8AC3E}">
        <p14:creationId xmlns:p14="http://schemas.microsoft.com/office/powerpoint/2010/main" val="1366439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Cushing</a:t>
            </a:r>
            <a:r>
              <a:rPr lang="nb-NO" dirty="0" smtClean="0"/>
              <a:t> syndrom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417" y="1852083"/>
            <a:ext cx="6021917" cy="5027083"/>
          </a:xfrm>
        </p:spPr>
        <p:txBody>
          <a:bodyPr>
            <a:noAutofit/>
          </a:bodyPr>
          <a:lstStyle/>
          <a:p>
            <a:r>
              <a:rPr lang="nb-NO" sz="1200" dirty="0"/>
              <a:t>S</a:t>
            </a:r>
            <a:r>
              <a:rPr lang="nb-NO" sz="1200" dirty="0" smtClean="0"/>
              <a:t>toffskiftelidelse </a:t>
            </a:r>
            <a:r>
              <a:rPr lang="nb-NO" sz="1200" dirty="0"/>
              <a:t>som skyldes forhøyet konsentrasjon i blodet av </a:t>
            </a:r>
            <a:r>
              <a:rPr lang="nb-NO" sz="1200" dirty="0" smtClean="0"/>
              <a:t>kortisol</a:t>
            </a:r>
          </a:p>
          <a:p>
            <a:r>
              <a:rPr lang="nb-NO" sz="1200" dirty="0" smtClean="0"/>
              <a:t>Forstyrrelse i </a:t>
            </a:r>
            <a:r>
              <a:rPr lang="nb-NO" sz="1200" dirty="0"/>
              <a:t>omsetningen av fett, protein og karbohydrater samt forskjellige mineraler (kalsium, natrium, kalium</a:t>
            </a:r>
            <a:r>
              <a:rPr lang="nb-NO" sz="1200" dirty="0" smtClean="0"/>
              <a:t>) </a:t>
            </a:r>
          </a:p>
          <a:p>
            <a:r>
              <a:rPr lang="nb-NO" sz="1200" dirty="0" smtClean="0"/>
              <a:t>De </a:t>
            </a:r>
            <a:r>
              <a:rPr lang="nb-NO" sz="1200" dirty="0"/>
              <a:t>viktigste symptomene </a:t>
            </a:r>
            <a:r>
              <a:rPr lang="nb-NO" sz="1200" dirty="0" smtClean="0"/>
              <a:t>er: </a:t>
            </a:r>
          </a:p>
          <a:p>
            <a:pPr lvl="1"/>
            <a:r>
              <a:rPr lang="nb-NO" sz="1200" dirty="0" smtClean="0"/>
              <a:t>fedme</a:t>
            </a:r>
            <a:r>
              <a:rPr lang="nb-NO" sz="1200" dirty="0"/>
              <a:t>, som er lokalisert til kropp, nakke og ansikt (pasienten får «fullmåneansikt»</a:t>
            </a:r>
            <a:r>
              <a:rPr lang="nb-NO" sz="1200" dirty="0" smtClean="0"/>
              <a:t>)</a:t>
            </a:r>
            <a:endParaRPr lang="nb-NO" sz="1200" dirty="0"/>
          </a:p>
          <a:p>
            <a:pPr lvl="1"/>
            <a:r>
              <a:rPr lang="nb-NO" sz="1200" dirty="0" smtClean="0"/>
              <a:t>muskelsvinn</a:t>
            </a:r>
          </a:p>
          <a:p>
            <a:pPr lvl="1"/>
            <a:r>
              <a:rPr lang="nb-NO" sz="1200" dirty="0" smtClean="0"/>
              <a:t>forhøyet blodsukker</a:t>
            </a:r>
            <a:endParaRPr lang="nb-NO" sz="1200" dirty="0"/>
          </a:p>
          <a:p>
            <a:pPr lvl="1"/>
            <a:r>
              <a:rPr lang="nb-NO" sz="1200" dirty="0"/>
              <a:t>k</a:t>
            </a:r>
            <a:r>
              <a:rPr lang="nb-NO" sz="1200" dirty="0" smtClean="0"/>
              <a:t>nokkelskjørhet</a:t>
            </a:r>
          </a:p>
          <a:p>
            <a:pPr lvl="1"/>
            <a:r>
              <a:rPr lang="nb-NO" sz="1200" dirty="0" smtClean="0"/>
              <a:t>forhøyet blodtrykk</a:t>
            </a:r>
            <a:endParaRPr lang="nb-NO" sz="1200" dirty="0"/>
          </a:p>
          <a:p>
            <a:pPr lvl="1"/>
            <a:r>
              <a:rPr lang="nb-NO" sz="1200" dirty="0" smtClean="0"/>
              <a:t>svekkelse </a:t>
            </a:r>
            <a:r>
              <a:rPr lang="nb-NO" sz="1200" dirty="0"/>
              <a:t>av kar (blåmerker) og bristninger i huden (rødfiolette striper</a:t>
            </a:r>
            <a:r>
              <a:rPr lang="nb-NO" sz="1200" dirty="0" smtClean="0"/>
              <a:t>)</a:t>
            </a:r>
          </a:p>
          <a:p>
            <a:pPr lvl="1"/>
            <a:r>
              <a:rPr lang="nb-NO" sz="1200" dirty="0"/>
              <a:t>h</a:t>
            </a:r>
            <a:r>
              <a:rPr lang="nb-NO" sz="1200" dirty="0" smtClean="0"/>
              <a:t>os </a:t>
            </a:r>
            <a:r>
              <a:rPr lang="nb-NO" sz="1200" dirty="0"/>
              <a:t>kvinner sees maskulinisering med økt behåring på grunn av forhøyet utskillelse av mannlig kjønnshormon fra binyrebarken og </a:t>
            </a:r>
            <a:r>
              <a:rPr lang="nb-NO" sz="1200" dirty="0" smtClean="0"/>
              <a:t>menstruasjonsforstyrrelser</a:t>
            </a:r>
            <a:endParaRPr lang="nb-NO" sz="1200" dirty="0"/>
          </a:p>
          <a:p>
            <a:pPr lvl="1"/>
            <a:r>
              <a:rPr lang="nb-NO" sz="1200" dirty="0" smtClean="0"/>
              <a:t>hos </a:t>
            </a:r>
            <a:r>
              <a:rPr lang="nb-NO" sz="1200" dirty="0"/>
              <a:t>menn </a:t>
            </a:r>
            <a:r>
              <a:rPr lang="nb-NO" sz="1200" dirty="0" smtClean="0"/>
              <a:t>impotens</a:t>
            </a:r>
          </a:p>
          <a:p>
            <a:pPr lvl="1"/>
            <a:r>
              <a:rPr lang="nb-NO" sz="1200" dirty="0"/>
              <a:t>o</a:t>
            </a:r>
            <a:r>
              <a:rPr lang="nb-NO" sz="1200" dirty="0" smtClean="0"/>
              <a:t>rganismens </a:t>
            </a:r>
            <a:r>
              <a:rPr lang="nb-NO" sz="1200" dirty="0"/>
              <a:t>motstandskraft mot infeksjoner er nedsatt, og sår gror </a:t>
            </a:r>
            <a:r>
              <a:rPr lang="nb-NO" sz="1200" dirty="0" smtClean="0"/>
              <a:t>dårlig</a:t>
            </a:r>
          </a:p>
          <a:p>
            <a:pPr lvl="1"/>
            <a:r>
              <a:rPr lang="nb-NO" sz="1200" dirty="0"/>
              <a:t>s</a:t>
            </a:r>
            <a:r>
              <a:rPr lang="nb-NO" sz="1200" dirty="0" smtClean="0"/>
              <a:t>lapphet </a:t>
            </a:r>
            <a:r>
              <a:rPr lang="nb-NO" sz="1200" dirty="0"/>
              <a:t>og tretthet forekommer </a:t>
            </a:r>
            <a:r>
              <a:rPr lang="nb-NO" sz="1200" dirty="0" smtClean="0"/>
              <a:t>hyppig</a:t>
            </a:r>
            <a:endParaRPr lang="nb-NO" sz="1200" dirty="0"/>
          </a:p>
          <a:p>
            <a:pPr lvl="1"/>
            <a:r>
              <a:rPr lang="nb-NO" sz="1200" dirty="0" smtClean="0"/>
              <a:t>kan </a:t>
            </a:r>
            <a:r>
              <a:rPr lang="nb-NO" sz="1200" dirty="0"/>
              <a:t>utvikle seg alvorlige psykiske forstyrrelser.</a:t>
            </a:r>
          </a:p>
        </p:txBody>
      </p:sp>
    </p:spTree>
    <p:extLst>
      <p:ext uri="{BB962C8B-B14F-4D97-AF65-F5344CB8AC3E}">
        <p14:creationId xmlns:p14="http://schemas.microsoft.com/office/powerpoint/2010/main" val="3889240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Addison</a:t>
            </a:r>
            <a:r>
              <a:rPr lang="nb-NO" dirty="0" smtClean="0"/>
              <a:t> sykdom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717" y="1892299"/>
            <a:ext cx="4267200" cy="4881034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/>
              <a:t>Addisons</a:t>
            </a:r>
            <a:r>
              <a:rPr lang="nb-NO" dirty="0"/>
              <a:t> sykdom, sykdom som skyldes svinn av binyrenes </a:t>
            </a:r>
            <a:r>
              <a:rPr lang="nb-NO" dirty="0" err="1"/>
              <a:t>barkvev</a:t>
            </a:r>
            <a:r>
              <a:rPr lang="nb-NO" dirty="0"/>
              <a:t>, noe som resulterer i nedsatt produksjon av </a:t>
            </a:r>
            <a:r>
              <a:rPr lang="nb-NO" dirty="0" err="1" smtClean="0"/>
              <a:t>binyrebarkhormoner</a:t>
            </a:r>
            <a:endParaRPr lang="nb-NO" dirty="0" smtClean="0"/>
          </a:p>
          <a:p>
            <a:r>
              <a:rPr lang="nb-NO" dirty="0"/>
              <a:t>Viktigste symptom er uttalt kraftløshet, appetittløshet og avmagring. Brunlig pigmentering av huden er </a:t>
            </a:r>
            <a:r>
              <a:rPr lang="nb-NO" dirty="0">
                <a:solidFill>
                  <a:srgbClr val="000000"/>
                </a:solidFill>
              </a:rPr>
              <a:t>karakteristisk, herav navnet bronsesykdom</a:t>
            </a:r>
            <a:r>
              <a:rPr lang="nb-NO" dirty="0" smtClean="0">
                <a:solidFill>
                  <a:srgbClr val="000000"/>
                </a:solidFill>
              </a:rPr>
              <a:t>.</a:t>
            </a:r>
          </a:p>
          <a:p>
            <a:r>
              <a:rPr lang="nb-NO" dirty="0" smtClean="0"/>
              <a:t>Kortisolmangel </a:t>
            </a:r>
            <a:r>
              <a:rPr lang="nb-NO" dirty="0"/>
              <a:t>gir redusert evne til å motstå ulike former for stress</a:t>
            </a:r>
          </a:p>
        </p:txBody>
      </p:sp>
    </p:spTree>
    <p:extLst>
      <p:ext uri="{BB962C8B-B14F-4D97-AF65-F5344CB8AC3E}">
        <p14:creationId xmlns:p14="http://schemas.microsoft.com/office/powerpoint/2010/main" val="3617906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Insulin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9967" y="2243666"/>
            <a:ext cx="8316383" cy="420158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/>
              <a:t>Insulin</a:t>
            </a:r>
            <a:r>
              <a:rPr lang="nb-NO" dirty="0"/>
              <a:t> </a:t>
            </a:r>
            <a:r>
              <a:rPr lang="nb-NO" dirty="0" smtClean="0"/>
              <a:t>er et </a:t>
            </a:r>
            <a:r>
              <a:rPr lang="nb-NO" dirty="0" err="1" smtClean="0"/>
              <a:t>polypeptid</a:t>
            </a:r>
            <a:r>
              <a:rPr lang="nb-NO" dirty="0" smtClean="0"/>
              <a:t>-hormon som produseres av cellegrupper kalt langerhanske øyer i bukspyttkjertelen og utskilles til blodet avhengig av matinntak og blodsukkernivå.</a:t>
            </a:r>
          </a:p>
          <a:p>
            <a:r>
              <a:rPr lang="nb-NO" dirty="0" smtClean="0"/>
              <a:t>Insulin sørger for at sukker/karbohydrater/glukose kommer inn i kroppens celler.</a:t>
            </a:r>
          </a:p>
          <a:p>
            <a:r>
              <a:rPr lang="nb-NO" dirty="0" smtClean="0"/>
              <a:t>Underskudd av insulin fører til diabetes </a:t>
            </a:r>
            <a:r>
              <a:rPr lang="nb-NO" dirty="0" err="1" smtClean="0"/>
              <a:t>mellitus</a:t>
            </a:r>
            <a:endParaRPr lang="nb-NO" dirty="0" smtClean="0"/>
          </a:p>
          <a:p>
            <a:r>
              <a:rPr lang="nb-NO" dirty="0" smtClean="0"/>
              <a:t>For LITE insulin ved diabetes gir høyt blodsukker (hyperglykemi)</a:t>
            </a:r>
          </a:p>
          <a:p>
            <a:r>
              <a:rPr lang="nb-NO" dirty="0" smtClean="0"/>
              <a:t>For MYE insulin ved diabetes kan gi lavt blodsukker (hypoglykemi) – såkalt føling</a:t>
            </a:r>
          </a:p>
          <a:p>
            <a:r>
              <a:rPr lang="nb-NO" dirty="0" smtClean="0"/>
              <a:t>Insulin fungerer også som et anabolt (vevsbyggende) hormon i fett- og protein-stoffskiftet. Mangelen på insulin kan derfor medføre tap av muskel- og fettvev. Vekttap er et vanlig symptom på diabetes </a:t>
            </a:r>
            <a:r>
              <a:rPr lang="nb-NO" dirty="0" err="1" smtClean="0"/>
              <a:t>mellitus</a:t>
            </a:r>
            <a:r>
              <a:rPr lang="nb-NO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8869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Symptomer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 lite insulin?</a:t>
            </a:r>
          </a:p>
          <a:p>
            <a:r>
              <a:rPr lang="nb-NO" dirty="0" smtClean="0"/>
              <a:t>For mye insulin?</a:t>
            </a:r>
          </a:p>
        </p:txBody>
      </p:sp>
    </p:spTree>
    <p:extLst>
      <p:ext uri="{BB962C8B-B14F-4D97-AF65-F5344CB8AC3E}">
        <p14:creationId xmlns:p14="http://schemas.microsoft.com/office/powerpoint/2010/main" val="1742657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Glukagon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967" y="1963470"/>
            <a:ext cx="8860366" cy="2561167"/>
          </a:xfrm>
        </p:spPr>
        <p:txBody>
          <a:bodyPr>
            <a:normAutofit fontScale="62500" lnSpcReduction="20000"/>
          </a:bodyPr>
          <a:lstStyle/>
          <a:p>
            <a:r>
              <a:rPr lang="nb-NO" b="1" dirty="0"/>
              <a:t>Glukagon</a:t>
            </a:r>
            <a:r>
              <a:rPr lang="nb-NO" dirty="0"/>
              <a:t> er et hormon som produseres i </a:t>
            </a:r>
            <a:r>
              <a:rPr lang="nb-NO" dirty="0" smtClean="0"/>
              <a:t>bukspyttkjertelen</a:t>
            </a:r>
          </a:p>
          <a:p>
            <a:r>
              <a:rPr lang="nb-NO" dirty="0" smtClean="0"/>
              <a:t>Glukagon har den motsatte effekten av insulin. </a:t>
            </a:r>
            <a:r>
              <a:rPr lang="nb-NO" dirty="0" err="1" smtClean="0"/>
              <a:t>Dvs</a:t>
            </a:r>
            <a:r>
              <a:rPr lang="nb-NO" dirty="0" smtClean="0"/>
              <a:t> </a:t>
            </a:r>
            <a:r>
              <a:rPr lang="nb-NO" dirty="0"/>
              <a:t>ø</a:t>
            </a:r>
            <a:r>
              <a:rPr lang="nb-NO" dirty="0" smtClean="0"/>
              <a:t>ke blodsukkeret.</a:t>
            </a:r>
          </a:p>
          <a:p>
            <a:r>
              <a:rPr lang="nb-NO" dirty="0" smtClean="0"/>
              <a:t>Glukagon </a:t>
            </a:r>
            <a:r>
              <a:rPr lang="nb-NO" dirty="0"/>
              <a:t>øker blodsukkernivået ved: </a:t>
            </a:r>
            <a:endParaRPr lang="nb-NO" dirty="0" smtClean="0"/>
          </a:p>
          <a:p>
            <a:pPr lvl="1">
              <a:buAutoNum type="alphaLcParenR"/>
            </a:pPr>
            <a:r>
              <a:rPr lang="nb-NO" dirty="0" err="1" smtClean="0"/>
              <a:t>glykogenolyse</a:t>
            </a:r>
            <a:r>
              <a:rPr lang="nb-NO" dirty="0"/>
              <a:t>, </a:t>
            </a:r>
            <a:r>
              <a:rPr lang="nb-NO" dirty="0" err="1"/>
              <a:t>dvs</a:t>
            </a:r>
            <a:r>
              <a:rPr lang="nb-NO" dirty="0"/>
              <a:t> nedbrytning av sukkerlageret i </a:t>
            </a:r>
            <a:r>
              <a:rPr lang="nb-NO" dirty="0" smtClean="0"/>
              <a:t>leveren</a:t>
            </a:r>
            <a:endParaRPr lang="nb-NO" dirty="0"/>
          </a:p>
          <a:p>
            <a:pPr lvl="1">
              <a:buAutoNum type="alphaLcParenR"/>
            </a:pPr>
            <a:r>
              <a:rPr lang="nb-NO" dirty="0" err="1" smtClean="0"/>
              <a:t>glukoneogenese</a:t>
            </a:r>
            <a:r>
              <a:rPr lang="nb-NO" dirty="0"/>
              <a:t>, </a:t>
            </a:r>
            <a:r>
              <a:rPr lang="nb-NO" dirty="0" err="1"/>
              <a:t>dvs</a:t>
            </a:r>
            <a:r>
              <a:rPr lang="nb-NO" dirty="0"/>
              <a:t> nydannelse av sukker.</a:t>
            </a:r>
          </a:p>
          <a:p>
            <a:r>
              <a:rPr lang="nb-NO" dirty="0"/>
              <a:t>Hos friske personer synker glukagonnivået ved inntak av karbohydratrike måltider. Personer med type 2 diabetes mangler denne evnen til å hemme leverens sukkerproduksjon ved matinntak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3484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251</TotalTime>
  <Words>805</Words>
  <Application>Microsoft Macintosh PowerPoint</Application>
  <PresentationFormat>Skjermfremvisning (4:3)</PresentationFormat>
  <Paragraphs>85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Folio</vt:lpstr>
      <vt:lpstr>Hormonproduserende organer   - hvilke betydning har de i en akutt situasjon</vt:lpstr>
      <vt:lpstr>Oversikt over timen</vt:lpstr>
      <vt:lpstr>PowerPoint-presentasjon</vt:lpstr>
      <vt:lpstr>Case</vt:lpstr>
      <vt:lpstr>Kjemp – eller – flykt - responsen</vt:lpstr>
      <vt:lpstr>Adrenalin</vt:lpstr>
      <vt:lpstr>…adrenalin</vt:lpstr>
      <vt:lpstr>Kortisol</vt:lpstr>
      <vt:lpstr>Cushing syndrom</vt:lpstr>
      <vt:lpstr>Addison sykdom</vt:lpstr>
      <vt:lpstr>Insulin</vt:lpstr>
      <vt:lpstr>Symptomer</vt:lpstr>
      <vt:lpstr>Glukagon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Hormonproduserende organer   - hvilke betydning har de i en akutt situasjon</dc:title>
  <dc:creator>Anita Talåsen Granli</dc:creator>
  <cp:lastModifiedBy>Anita Talåsen Granli</cp:lastModifiedBy>
  <cp:revision>26</cp:revision>
  <dcterms:created xsi:type="dcterms:W3CDTF">2014-11-07T14:27:45Z</dcterms:created>
  <dcterms:modified xsi:type="dcterms:W3CDTF">2014-11-21T12:10:45Z</dcterms:modified>
</cp:coreProperties>
</file>